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5" r:id="rId3"/>
    <p:sldId id="283" r:id="rId4"/>
    <p:sldId id="280" r:id="rId5"/>
    <p:sldId id="282" r:id="rId6"/>
    <p:sldId id="279" r:id="rId7"/>
    <p:sldId id="262" r:id="rId8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3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07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40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9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4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65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92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33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75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12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6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50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7780-B346-4259-8DF8-3AED7D5457CD}" type="datetimeFigureOut">
              <a:rPr lang="it-IT" smtClean="0"/>
              <a:t>02/07/2024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DA37-B7CA-4C08-8E87-46640FCDD12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779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flexlifting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flexliftin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flexlifting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flexliftin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flexliftin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flexliftin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flexlifting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8C2C2C8-A87F-F714-6434-CAC6898EB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080" y="1852522"/>
            <a:ext cx="3354511" cy="25927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4FA45A0-8842-4581-BEE2-A0AFAA6F2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-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209ADB-00D3-4A20-A355-AD29C3ACB664}"/>
              </a:ext>
            </a:extLst>
          </p:cNvPr>
          <p:cNvSpPr txBox="1"/>
          <p:nvPr/>
        </p:nvSpPr>
        <p:spPr>
          <a:xfrm>
            <a:off x="484632" y="1244664"/>
            <a:ext cx="5956708" cy="1215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FLEX G1000DBR</a:t>
            </a:r>
          </a:p>
          <a:p>
            <a:pPr algn="ctr"/>
            <a:r>
              <a:rPr lang="it-IT" sz="11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LIFTING CAPACITY 1000 KG</a:t>
            </a:r>
          </a:p>
          <a:p>
            <a:pPr algn="ctr"/>
            <a:r>
              <a:rPr lang="it-IT" sz="11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MOTORISED COUNTERBALANCED SWIVEL CRANE </a:t>
            </a:r>
          </a:p>
          <a:p>
            <a:pPr algn="ctr"/>
            <a:r>
              <a:rPr lang="it-IT" sz="11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ELECTRIC LIFT/LOWER/EXTEND/RETRACT/ROTATION THROUGH RADIO CONTROL WITH PROPORTIONAL JOYSTICK </a:t>
            </a:r>
          </a:p>
          <a:p>
            <a:pPr algn="ctr"/>
            <a:endParaRPr lang="it-IT" sz="1100" b="0" i="0" dirty="0">
              <a:solidFill>
                <a:srgbClr val="666666"/>
              </a:solidFill>
              <a:effectLst/>
              <a:latin typeface="Cabin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3FEC228-AA4C-9AA9-3529-843FA7A01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49295"/>
              </p:ext>
            </p:extLst>
          </p:nvPr>
        </p:nvGraphicFramePr>
        <p:xfrm>
          <a:off x="413992" y="4218876"/>
          <a:ext cx="6027348" cy="4107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1506">
                  <a:extLst>
                    <a:ext uri="{9D8B030D-6E8A-4147-A177-3AD203B41FA5}">
                      <a16:colId xmlns:a16="http://schemas.microsoft.com/office/drawing/2014/main" val="1651158548"/>
                    </a:ext>
                  </a:extLst>
                </a:gridCol>
                <a:gridCol w="741872">
                  <a:extLst>
                    <a:ext uri="{9D8B030D-6E8A-4147-A177-3AD203B41FA5}">
                      <a16:colId xmlns:a16="http://schemas.microsoft.com/office/drawing/2014/main" val="2166996874"/>
                    </a:ext>
                  </a:extLst>
                </a:gridCol>
                <a:gridCol w="2863970">
                  <a:extLst>
                    <a:ext uri="{9D8B030D-6E8A-4147-A177-3AD203B41FA5}">
                      <a16:colId xmlns:a16="http://schemas.microsoft.com/office/drawing/2014/main" val="3552058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FLEX G1000DBR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33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Electric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08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220° electric controlled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0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Arm lifting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Electric  – remote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118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Arm lowering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Electric  – remote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35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Arm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Electric  – remote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639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Width with arm not rotated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mm/inch.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990 / 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09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Width with arm rotated at 90°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mm/inch.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1120 / 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67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Width with arm rotated at 90° and upgrade to optional compact ballast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mm/inch.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990 / 39 * see drawing below</a:t>
                      </a:r>
                    </a:p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77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Max capacity with standard double boom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Kg / lbs.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1000 / 2204 * see load chart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55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Weight of the crane (counterweight incl.)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Kg / lbs.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1580 / 3483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121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Battery type standard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Maintenance free AGM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1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Batteries nos.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39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Battery voltage / nominal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V / 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12 /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74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Lifting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241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/>
                        <a:t>Traction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569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41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–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61C583-1635-7560-5B54-79C0BC6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1D7690-9712-80CA-6B24-9BC798CAB914}"/>
              </a:ext>
            </a:extLst>
          </p:cNvPr>
          <p:cNvSpPr txBox="1"/>
          <p:nvPr/>
        </p:nvSpPr>
        <p:spPr>
          <a:xfrm>
            <a:off x="1714500" y="1307228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</a:t>
            </a:r>
            <a:r>
              <a:rPr lang="it-IT" b="1" dirty="0">
                <a:ln w="12700">
                  <a:noFill/>
                </a:ln>
                <a:latin typeface="Epitaph-Regular" pitchFamily="2" charset="0"/>
                <a:ea typeface="Segoe UI Black" panose="020B0A02040204020203" pitchFamily="34" charset="0"/>
              </a:rPr>
              <a:t>FLEX G1000DBR</a:t>
            </a:r>
            <a:endParaRPr lang="it-IT" b="1" dirty="0">
              <a:ln w="12700">
                <a:noFill/>
              </a:ln>
              <a:solidFill>
                <a:schemeClr val="tx1"/>
              </a:solidFill>
              <a:latin typeface="Epitaph-Regular" pitchFamily="2" charset="0"/>
              <a:ea typeface="Segoe UI Black" panose="020B0A02040204020203" pitchFamily="34" charset="0"/>
            </a:endParaRPr>
          </a:p>
          <a:p>
            <a:pPr algn="ctr"/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MAIN DIMENSIONS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A6E412-A10F-F8E8-9ED9-611FC3079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" y="2880190"/>
            <a:ext cx="6595597" cy="41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–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61C583-1635-7560-5B54-79C0BC6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1D7690-9712-80CA-6B24-9BC798CAB914}"/>
              </a:ext>
            </a:extLst>
          </p:cNvPr>
          <p:cNvSpPr txBox="1"/>
          <p:nvPr/>
        </p:nvSpPr>
        <p:spPr>
          <a:xfrm>
            <a:off x="1714500" y="1307228"/>
            <a:ext cx="3717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</a:t>
            </a:r>
            <a:r>
              <a:rPr lang="it-IT" b="1" dirty="0">
                <a:ln w="12700">
                  <a:noFill/>
                </a:ln>
                <a:latin typeface="Epitaph-Regular" pitchFamily="2" charset="0"/>
                <a:ea typeface="Segoe UI Black" panose="020B0A02040204020203" pitchFamily="34" charset="0"/>
              </a:rPr>
              <a:t>FLEX G1000DBR</a:t>
            </a:r>
            <a:endParaRPr lang="it-IT" b="1" dirty="0">
              <a:ln w="12700">
                <a:noFill/>
              </a:ln>
              <a:solidFill>
                <a:schemeClr val="tx1"/>
              </a:solidFill>
              <a:latin typeface="Epitaph-Regular" pitchFamily="2" charset="0"/>
              <a:ea typeface="Segoe UI Black" panose="020B0A02040204020203" pitchFamily="34" charset="0"/>
            </a:endParaRPr>
          </a:p>
          <a:p>
            <a:pPr algn="ctr"/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WIDTH WITH COMPACT BALLAST</a:t>
            </a:r>
          </a:p>
          <a:p>
            <a:pPr algn="ctr"/>
            <a:r>
              <a:rPr lang="it-IT" b="1" dirty="0">
                <a:ln w="12700">
                  <a:noFill/>
                </a:ln>
                <a:latin typeface="Epitaph-Regular" pitchFamily="2" charset="0"/>
                <a:ea typeface="Segoe UI Black" panose="020B0A02040204020203" pitchFamily="34" charset="0"/>
              </a:rPr>
              <a:t>PB_FLEX G1000DB</a:t>
            </a:r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6F1236-D0A0-72A7-A2EC-374321F3F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4773368"/>
            <a:ext cx="4938889" cy="3509390"/>
          </a:xfrm>
          <a:prstGeom prst="rect">
            <a:avLst/>
          </a:prstGeom>
        </p:spPr>
      </p:pic>
      <p:pic>
        <p:nvPicPr>
          <p:cNvPr id="6" name="Immagine 5" descr="Immagine che contiene diagramma, schizzo, Disegno tecnico, Piano&#10;&#10;Descrizione generata automaticamente">
            <a:extLst>
              <a:ext uri="{FF2B5EF4-FFF2-40B4-BE49-F238E27FC236}">
                <a16:creationId xmlns:a16="http://schemas.microsoft.com/office/drawing/2014/main" id="{A2407235-EC92-CAA6-6735-33311DFB0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1" y="2265695"/>
            <a:ext cx="3339619" cy="23124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C94272-3DFA-A4E1-A3CD-77B48631939F}"/>
              </a:ext>
            </a:extLst>
          </p:cNvPr>
          <p:cNvSpPr txBox="1"/>
          <p:nvPr/>
        </p:nvSpPr>
        <p:spPr>
          <a:xfrm>
            <a:off x="428827" y="8253972"/>
            <a:ext cx="3000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WITH STANDARD BALLAST:</a:t>
            </a:r>
          </a:p>
          <a:p>
            <a:pPr algn="ctr"/>
            <a:r>
              <a:rPr lang="it-IT" sz="1400" dirty="0"/>
              <a:t>WHEN THE ARM IS ROTATED AT 90° THE BALLAST </a:t>
            </a:r>
            <a:r>
              <a:rPr lang="it-IT" sz="1400" b="1" dirty="0"/>
              <a:t>EXCEEDS</a:t>
            </a:r>
            <a:r>
              <a:rPr lang="it-IT" sz="1400" dirty="0"/>
              <a:t> THE CRANE WIDTH BY 130 MM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47CC74-3BBB-2533-D706-DB8D9EC153B1}"/>
              </a:ext>
            </a:extLst>
          </p:cNvPr>
          <p:cNvSpPr txBox="1"/>
          <p:nvPr/>
        </p:nvSpPr>
        <p:spPr>
          <a:xfrm>
            <a:off x="3444242" y="8253972"/>
            <a:ext cx="3288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Epitaph-Regular"/>
              </a:rPr>
              <a:t>UPGRADE TO COMPACT BALLAST</a:t>
            </a:r>
          </a:p>
          <a:p>
            <a:pPr algn="ctr"/>
            <a:r>
              <a:rPr lang="it-IT" sz="1400" b="1" dirty="0">
                <a:latin typeface="Epitaph-Regular"/>
              </a:rPr>
              <a:t> (CODE PB_FLEX G1000DB )</a:t>
            </a:r>
          </a:p>
          <a:p>
            <a:pPr algn="ctr"/>
            <a:r>
              <a:rPr lang="it-IT" sz="1400" dirty="0">
                <a:latin typeface="Epitaph-Regular"/>
              </a:rPr>
              <a:t>WHEN THE ARM IS ROTATED AT 90° THE BALLAST </a:t>
            </a:r>
            <a:r>
              <a:rPr lang="it-IT" sz="1400" b="1" dirty="0">
                <a:latin typeface="Epitaph-Regular"/>
              </a:rPr>
              <a:t>DOESN’T EXCEED </a:t>
            </a:r>
            <a:r>
              <a:rPr lang="it-IT" sz="1400" dirty="0">
                <a:latin typeface="Epitaph-Regular"/>
              </a:rPr>
              <a:t>THE CRANE WIDTH OF 990 MM </a:t>
            </a:r>
          </a:p>
        </p:txBody>
      </p:sp>
    </p:spTree>
    <p:extLst>
      <p:ext uri="{BB962C8B-B14F-4D97-AF65-F5344CB8AC3E}">
        <p14:creationId xmlns:p14="http://schemas.microsoft.com/office/powerpoint/2010/main" val="353085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–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61C583-1635-7560-5B54-79C0BC6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1D7690-9712-80CA-6B24-9BC798CAB914}"/>
              </a:ext>
            </a:extLst>
          </p:cNvPr>
          <p:cNvSpPr txBox="1"/>
          <p:nvPr/>
        </p:nvSpPr>
        <p:spPr>
          <a:xfrm>
            <a:off x="402336" y="1307228"/>
            <a:ext cx="6071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FLEX G1000DBR</a:t>
            </a:r>
          </a:p>
          <a:p>
            <a:pPr algn="ctr"/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DETAILED DIMENSIONS WITH STANDARD ELECTRIC TELESCOPIC DOUBLE BOOM FULLY RETRACTED</a:t>
            </a:r>
          </a:p>
        </p:txBody>
      </p:sp>
      <p:pic>
        <p:nvPicPr>
          <p:cNvPr id="9" name="Immagine 8" descr="Immagine che contiene schizzo, disegno, Disegno tecnico, diagramma&#10;&#10;Descrizione generata automaticamente">
            <a:extLst>
              <a:ext uri="{FF2B5EF4-FFF2-40B4-BE49-F238E27FC236}">
                <a16:creationId xmlns:a16="http://schemas.microsoft.com/office/drawing/2014/main" id="{84FAC08D-920D-C613-5343-F3A4EDDBE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9" y="2712322"/>
            <a:ext cx="6267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–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61C583-1635-7560-5B54-79C0BC6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1D7690-9712-80CA-6B24-9BC798CAB914}"/>
              </a:ext>
            </a:extLst>
          </p:cNvPr>
          <p:cNvSpPr txBox="1"/>
          <p:nvPr/>
        </p:nvSpPr>
        <p:spPr>
          <a:xfrm>
            <a:off x="402336" y="1307228"/>
            <a:ext cx="6071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FLEX G1000DBR</a:t>
            </a:r>
          </a:p>
          <a:p>
            <a:pPr algn="ctr"/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DETAILED DIMENSIONS WITH STANDARD ELECTRIC TELESCOPIC DOUBLE BOOM FULLY EXTENDED</a:t>
            </a:r>
          </a:p>
        </p:txBody>
      </p:sp>
      <p:pic>
        <p:nvPicPr>
          <p:cNvPr id="4" name="Immagine 3" descr="Immagine che contiene schizzo, Disegno tecnico, diagramma, gru&#10;&#10;Descrizione generata automaticamente">
            <a:extLst>
              <a:ext uri="{FF2B5EF4-FFF2-40B4-BE49-F238E27FC236}">
                <a16:creationId xmlns:a16="http://schemas.microsoft.com/office/drawing/2014/main" id="{9C018771-448C-34EC-9F30-597731E29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528578"/>
            <a:ext cx="6601968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–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61C583-1635-7560-5B54-79C0BC6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559" y="231477"/>
            <a:ext cx="1634214" cy="923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1D7690-9712-80CA-6B24-9BC798CAB914}"/>
              </a:ext>
            </a:extLst>
          </p:cNvPr>
          <p:cNvSpPr txBox="1"/>
          <p:nvPr/>
        </p:nvSpPr>
        <p:spPr>
          <a:xfrm>
            <a:off x="1714500" y="1307228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FLEX G1000DBR</a:t>
            </a:r>
          </a:p>
          <a:p>
            <a:pPr algn="ctr"/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MAIN DIMENSIONS</a:t>
            </a:r>
          </a:p>
        </p:txBody>
      </p:sp>
      <p:pic>
        <p:nvPicPr>
          <p:cNvPr id="4" name="Immagine 3" descr="Immagine che contiene schizzo, diagramma, disegno, Disegno tecnico&#10;&#10;Descrizione generata automaticamente">
            <a:extLst>
              <a:ext uri="{FF2B5EF4-FFF2-40B4-BE49-F238E27FC236}">
                <a16:creationId xmlns:a16="http://schemas.microsoft.com/office/drawing/2014/main" id="{4B7C46B4-A54B-BA90-7FF2-A1743B666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371725"/>
            <a:ext cx="56959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778F70-6991-4737-B1C9-C41237844E6C}"/>
              </a:ext>
            </a:extLst>
          </p:cNvPr>
          <p:cNvSpPr txBox="1"/>
          <p:nvPr/>
        </p:nvSpPr>
        <p:spPr>
          <a:xfrm>
            <a:off x="0" y="9444650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Arial Narrow" panose="020B0606020202030204" pitchFamily="34" charset="0"/>
                <a:cs typeface="Arial"/>
              </a:rPr>
              <a:t>Flex Lifting – a brand of AxA Group srl</a:t>
            </a:r>
          </a:p>
          <a:p>
            <a:pPr algn="ctr"/>
            <a:r>
              <a:rPr lang="it-IT" sz="900" b="1" dirty="0">
                <a:latin typeface="Arial Narrow" panose="020B0606020202030204" pitchFamily="34" charset="0"/>
                <a:cs typeface="Arial"/>
              </a:rPr>
              <a:t>Via Morandi 21,  40060 Toscanella di Dozza (Bologna) Italy Tel +39 0542673434  email: </a:t>
            </a:r>
            <a:r>
              <a:rPr lang="it-IT" sz="900" b="1" dirty="0">
                <a:latin typeface="Arial Narrow" panose="020B0606020202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info@flexlifting.com</a:t>
            </a:r>
            <a:r>
              <a:rPr lang="it-IT" sz="900" b="1" dirty="0">
                <a:latin typeface="Arial Narrow" panose="020B0606020202030204" pitchFamily="34" charset="0"/>
                <a:cs typeface="Arial"/>
              </a:rPr>
              <a:t>  website: www.flexlifting.com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65DEB2-0D39-8A82-5B84-21F6DE39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893" y="153626"/>
            <a:ext cx="1634214" cy="9233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1006BA-DDAF-4374-9352-391A13B0D03D}"/>
              </a:ext>
            </a:extLst>
          </p:cNvPr>
          <p:cNvSpPr txBox="1"/>
          <p:nvPr/>
        </p:nvSpPr>
        <p:spPr>
          <a:xfrm>
            <a:off x="1071539" y="1225048"/>
            <a:ext cx="5094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CRANE FLEX G1000DBR</a:t>
            </a:r>
          </a:p>
          <a:p>
            <a:pPr algn="ctr"/>
            <a:r>
              <a:rPr lang="it-IT" b="1" dirty="0">
                <a:ln w="12700">
                  <a:noFill/>
                </a:ln>
                <a:latin typeface="Epitaph-Regular" pitchFamily="2" charset="0"/>
                <a:ea typeface="Segoe UI Black" panose="020B0A02040204020203" pitchFamily="34" charset="0"/>
              </a:rPr>
              <a:t>LO</a:t>
            </a:r>
            <a:r>
              <a:rPr lang="it-IT" sz="1800" b="1" dirty="0">
                <a:ln w="12700">
                  <a:noFill/>
                </a:ln>
                <a:solidFill>
                  <a:schemeClr val="tx1"/>
                </a:solidFill>
                <a:latin typeface="Epitaph-Regular" pitchFamily="2" charset="0"/>
                <a:ea typeface="Segoe UI Black" panose="020B0A02040204020203" pitchFamily="34" charset="0"/>
              </a:rPr>
              <a:t>AD CHART WITH STANDARD ELECTRIC TELESCOPIC DOUBLE BOOM</a:t>
            </a:r>
          </a:p>
        </p:txBody>
      </p:sp>
      <p:pic>
        <p:nvPicPr>
          <p:cNvPr id="4" name="Immagine 3" descr="Immagine che contiene diagramma, testo, Disegno tecnico, linea&#10;&#10;Descrizione generata automaticamente">
            <a:extLst>
              <a:ext uri="{FF2B5EF4-FFF2-40B4-BE49-F238E27FC236}">
                <a16:creationId xmlns:a16="http://schemas.microsoft.com/office/drawing/2014/main" id="{0175A076-A902-951C-447A-544C51BF9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2419351"/>
            <a:ext cx="6510528" cy="64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9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550</Words>
  <Application>Microsoft Office PowerPoint</Application>
  <PresentationFormat>A4 (21x29,7 cm)</PresentationFormat>
  <Paragraphs>77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Cabin</vt:lpstr>
      <vt:lpstr>Calibri</vt:lpstr>
      <vt:lpstr>Calibri Light</vt:lpstr>
      <vt:lpstr>Epitaph-Regular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desk-room</cp:lastModifiedBy>
  <cp:revision>6</cp:revision>
  <cp:lastPrinted>2022-07-14T13:47:12Z</cp:lastPrinted>
  <dcterms:created xsi:type="dcterms:W3CDTF">2021-10-11T10:58:38Z</dcterms:created>
  <dcterms:modified xsi:type="dcterms:W3CDTF">2024-07-02T09:37:24Z</dcterms:modified>
</cp:coreProperties>
</file>